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0" r:id="rId1"/>
  </p:sldMasterIdLst>
  <p:notesMasterIdLst>
    <p:notesMasterId r:id="rId2"/>
  </p:notesMasterIdLst>
  <p:sldIdLst>
    <p:sldId id="256" r:id="rId3"/>
    <p:sldId id="257" r:id="rId4"/>
    <p:sldId id="258" r:id="rId5"/>
    <p:sldId id="267" r:id="rId6"/>
    <p:sldId id="268" r:id="rId7"/>
    <p:sldId id="269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7" r:id="rId23"/>
    <p:sldId id="304" r:id="rId24"/>
    <p:sldId id="305" r:id="rId25"/>
    <p:sldId id="306" r:id="rId26"/>
    <p:sldId id="285" r:id="rId27"/>
    <p:sldId id="261" r:id="rId28"/>
    <p:sldId id="283" r:id="rId29"/>
    <p:sldId id="307" r:id="rId30"/>
    <p:sldId id="284" r:id="rId31"/>
    <p:sldId id="294" r:id="rId32"/>
    <p:sldId id="299" r:id="rId33"/>
    <p:sldId id="289" r:id="rId34"/>
    <p:sldId id="292" r:id="rId35"/>
    <p:sldId id="286" r:id="rId36"/>
    <p:sldId id="300" r:id="rId37"/>
    <p:sldId id="301" r:id="rId38"/>
    <p:sldId id="302" r:id="rId39"/>
    <p:sldId id="291" r:id="rId40"/>
    <p:sldId id="293" r:id="rId41"/>
    <p:sldId id="296" r:id="rId42"/>
    <p:sldId id="295" r:id="rId43"/>
    <p:sldId id="297" r:id="rId44"/>
    <p:sldId id="298" r:id="rId45"/>
    <p:sldId id="260" r:id="rId46"/>
    <p:sldId id="264" r:id="rId47"/>
    <p:sldId id="265" r:id="rId48"/>
    <p:sldId id="266" r:id="rId4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slide" Target="slides/slide47.xml"  /><Relationship Id="rId5" Type="http://schemas.openxmlformats.org/officeDocument/2006/relationships/slide" Target="slides/slide3.xml"  /><Relationship Id="rId50" Type="http://schemas.openxmlformats.org/officeDocument/2006/relationships/presProps" Target="presProps.xml"  /><Relationship Id="rId51" Type="http://schemas.openxmlformats.org/officeDocument/2006/relationships/viewProps" Target="viewProps.xml"  /><Relationship Id="rId52" Type="http://schemas.openxmlformats.org/officeDocument/2006/relationships/theme" Target="theme/theme1.xml"  /><Relationship Id="rId53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6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Relationship Id="rId5" Type="http://schemas.openxmlformats.org/officeDocument/2006/relationships/image" Target="../media/image29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35.png"  /><Relationship Id="rId7" Type="http://schemas.openxmlformats.org/officeDocument/2006/relationships/image" Target="../media/image3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7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0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5.png"  /><Relationship Id="rId4" Type="http://schemas.openxmlformats.org/officeDocument/2006/relationships/image" Target="../media/image46.png"  /><Relationship Id="rId5" Type="http://schemas.openxmlformats.org/officeDocument/2006/relationships/image" Target="../media/image47.png"  /><Relationship Id="rId6" Type="http://schemas.openxmlformats.org/officeDocument/2006/relationships/image" Target="../media/image48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9.jpeg"  /><Relationship Id="rId4" Type="http://schemas.openxmlformats.org/officeDocument/2006/relationships/image" Target="../media/image50.png"  /><Relationship Id="rId5" Type="http://schemas.openxmlformats.org/officeDocument/2006/relationships/image" Target="../media/image51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2.png"  /><Relationship Id="rId4" Type="http://schemas.openxmlformats.org/officeDocument/2006/relationships/image" Target="../media/image53.png"  /><Relationship Id="rId5" Type="http://schemas.openxmlformats.org/officeDocument/2006/relationships/image" Target="../media/image54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7.png"  /><Relationship Id="rId4" Type="http://schemas.openxmlformats.org/officeDocument/2006/relationships/image" Target="../media/image5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2.png"  /><Relationship Id="rId4" Type="http://schemas.openxmlformats.org/officeDocument/2006/relationships/image" Target="../media/image63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5.png"  /><Relationship Id="rId4" Type="http://schemas.openxmlformats.org/officeDocument/2006/relationships/image" Target="../media/image66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3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71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72.png"  /><Relationship Id="rId4" Type="http://schemas.openxmlformats.org/officeDocument/2006/relationships/image" Target="../media/image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76.png"  /><Relationship Id="rId4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Relationship Id="rId3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.png"  /><Relationship Id="rId11" Type="http://schemas.openxmlformats.org/officeDocument/2006/relationships/image" Target="../media/image15.png"  /><Relationship Id="rId12" Type="http://schemas.openxmlformats.org/officeDocument/2006/relationships/image" Target="../media/image16.png"  /><Relationship Id="rId13" Type="http://schemas.openxmlformats.org/officeDocument/2006/relationships/image" Target="../media/image17.png"  /><Relationship Id="rId14" Type="http://schemas.openxmlformats.org/officeDocument/2006/relationships/image" Target="../media/image18.png"  /><Relationship Id="rId15" Type="http://schemas.openxmlformats.org/officeDocument/2006/relationships/image" Target="../media/image19.png"  /><Relationship Id="rId16" Type="http://schemas.openxmlformats.org/officeDocument/2006/relationships/image" Target="../media/image20.png"  /><Relationship Id="rId17" Type="http://schemas.openxmlformats.org/officeDocument/2006/relationships/image" Target="../media/image21.png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3.jpe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65374" y="4430188"/>
            <a:ext cx="2873053" cy="4079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>
                <a:solidFill>
                  <a:srgbClr val="373737"/>
                </a:solidFill>
              </a:rPr>
              <a:t>양홍엽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95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Reptile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770262"/>
              </p:ext>
            </p:extLst>
          </p:nvPr>
        </p:nvGraphicFramePr>
        <p:xfrm>
          <a:off x="1295128" y="2047156"/>
          <a:ext cx="15697740" cy="79911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8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8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4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46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862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862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54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{name: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이름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adress: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우편주소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tell : 010123456+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폼 유효성 검사 실패 시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메시지 반환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73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8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에러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fr-FR" altLang="ko-KR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r>
                        <a:rPr lang="fr-FR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</a:t>
                      </a:r>
                      <a:r>
                        <a:rPr lang="fr-FR" altLang="ko-KR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error</a:t>
                      </a:r>
                      <a:endParaRPr lang="fr-FR" altLang="ko-KR" sz="1800" b="1" i="0" dirty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1064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이메일로 </a:t>
                      </a:r>
                      <a:r>
                        <a:rPr lang="ko-KR" altLang="en-US" sz="1800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랜덤한</a:t>
                      </a:r>
                      <a:r>
                        <a:rPr lang="ko-KR" altLang="en-US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</a:t>
                      </a:r>
                      <a:r>
                        <a:rPr lang="en-US" altLang="ko-KR" b="1" i="0" dirty="0" err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errorMessage</a:t>
                      </a: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":"</a:t>
                      </a:r>
                      <a:r>
                        <a:rPr lang="ko-KR" altLang="en-US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 dirty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그림 100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무한 스크롤링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400 Bad Request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API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탈퇴 사유 선택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5119" cy="90114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이미지업로드 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[123]”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 폼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정보 수정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상품정보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이미지업로드 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[456]”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/items, /admin/items/{page}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/choice/{itemValue}/{page}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,..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그림 100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388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상품명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", "count": 2, "price": 10000}]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정수를 입력해주세요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삭제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 456}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4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"impUid": “imp_12345"}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</a:t>
                      </a:r>
                      <a:endParaRPr lang="en-US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장바구니에 담음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431032" y="1585125"/>
          <a:ext cx="17376612" cy="8542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9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,/Cpost/{page}/{notice}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후 이용해주세요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/customerCenter/updateSave/{id}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/comments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공지에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추가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/delete/{commentId}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삭제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크롤링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305882" y="1606601"/>
          <a:ext cx="17372518" cy="8419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0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/bid/{itemId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콘솔 원하는 데이터 출력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/recentViews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결제할 상품이름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금액 표기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8256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/chat/topic/messages</a:t>
                      </a:r>
                    </a:p>
                    <a:p>
                      <a:pPr algn="ctr" latinLnBrk="1">
                        <a:defRPr/>
                      </a:pP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Message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웹소켓 실시간 채팅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!,{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유저 이름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: 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207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 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이름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실시간채팅의 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권한 전송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sp>
        <p:nvSpPr>
          <p:cNvPr id="1010" name="사각형: 둥근 모서리 13"/>
          <p:cNvSpPr/>
          <p:nvPr/>
        </p:nvSpPr>
        <p:spPr>
          <a:xfrm>
            <a:off x="12816408" y="0"/>
            <a:ext cx="5471592" cy="10040044"/>
          </a:xfrm>
          <a:prstGeom prst="roundRect">
            <a:avLst>
              <a:gd name="adj" fmla="val 4335"/>
            </a:avLst>
          </a:prstGeom>
          <a:solidFill>
            <a:schemeClr val="bg1"/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3173040" y="246956"/>
            <a:ext cx="5114960" cy="10237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Comment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payment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secession_reason</a:t>
            </a: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>
                <a:latin typeface="G마켓 산스 TTF Medium"/>
                <a:ea typeface="G마켓 산스 TTF Medium"/>
              </a:rPr>
              <a:t>향후 계획 및 발전 방향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3095328" y="560586"/>
            <a:ext cx="10072520" cy="89673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실시간 입찰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 spc="-340">
              <a:solidFill>
                <a:srgbClr val="800080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판매중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품절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종류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>
                <a:solidFill>
                  <a:srgbClr val="373737"/>
                </a:solidFill>
              </a:rPr>
              <a:t> , </a:t>
            </a:r>
            <a:r>
              <a:rPr lang="ko-KR" altLang="en-US" sz="3000" b="1" spc="-91">
                <a:solidFill>
                  <a:srgbClr val="373737"/>
                </a:solidFill>
              </a:rPr>
              <a:t>입찰목록 추가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해당 버튼 클릭 시 해당 정보 있는 곳으로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스크롤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1151112" y="1903140"/>
            <a:ext cx="7776864" cy="7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383360" y="8815908"/>
            <a:ext cx="331236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4751512" y="2263180"/>
            <a:ext cx="3240360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5039544" y="3559324"/>
            <a:ext cx="360040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 rot="0">
            <a:off x="3136622" y="8095828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6"/>
          <p:cNvGrpSpPr/>
          <p:nvPr/>
        </p:nvGrpSpPr>
        <p:grpSpPr>
          <a:xfrm rot="0"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 spc="-340">
              <a:solidFill>
                <a:srgbClr val="800080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즉시 반영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18" name="직사각형 31"/>
          <p:cNvSpPr/>
          <p:nvPr/>
        </p:nvSpPr>
        <p:spPr>
          <a:xfrm>
            <a:off x="791072" y="3055268"/>
            <a:ext cx="7488832" cy="3960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31"/>
          <p:cNvSpPr/>
          <p:nvPr/>
        </p:nvSpPr>
        <p:spPr>
          <a:xfrm>
            <a:off x="9504040" y="2983260"/>
            <a:ext cx="7416824" cy="4104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직선 화살표 연결선 19"/>
          <p:cNvCxnSpPr>
            <a:stCxn id="18" idx="3"/>
            <a:endCxn id="19" idx="1"/>
          </p:cNvCxnSpPr>
          <p:nvPr/>
        </p:nvCxnSpPr>
        <p:spPr>
          <a:xfrm>
            <a:off x="8279904" y="5035488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2224" y="3408837"/>
            <a:ext cx="8566808" cy="535803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1521280" cy="90177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개별입찰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 그래프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 spc="-340">
              <a:solidFill>
                <a:srgbClr val="800080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21" name="Freeform 32"/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       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가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즉시반영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자 이면   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791072" y="2983260"/>
            <a:ext cx="9865096" cy="6048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4319464" y="5143500"/>
            <a:ext cx="295232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Group 16"/>
          <p:cNvGrpSpPr/>
          <p:nvPr/>
        </p:nvGrpSpPr>
        <p:grpSpPr>
          <a:xfrm rot="0">
            <a:off x="3856702" y="4637499"/>
            <a:ext cx="678786" cy="794033"/>
            <a:chOff x="0" y="-47625"/>
            <a:chExt cx="178775" cy="209128"/>
          </a:xfrm>
        </p:grpSpPr>
        <p:sp>
          <p:nvSpPr>
            <p:cNvPr id="10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967536" y="8095828"/>
            <a:ext cx="1296144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 rot="0">
            <a:off x="6233051" y="7579127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7" name="직사각형 31"/>
          <p:cNvSpPr/>
          <p:nvPr/>
        </p:nvSpPr>
        <p:spPr>
          <a:xfrm flipH="1">
            <a:off x="7559823" y="3991372"/>
            <a:ext cx="2754531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 rot="0">
            <a:off x="9792072" y="319928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실시간 채팅</a:t>
            </a:r>
            <a:endParaRPr kumimoji="1" lang="ko-KR" altLang="en-US" sz="5400" b="1" spc="-340">
              <a:solidFill>
                <a:srgbClr val="800080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15" name="Freeform 32"/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116273" y="7663780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>
                <a:solidFill>
                  <a:srgbClr val="373737"/>
                </a:solidFill>
              </a:rPr>
              <a:t>웹소켓을 통해 모달로 실시간 채팅이 가능하며 운영자는 채팅기록을 삭제할수 있습니다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43" name="직사각형 31"/>
          <p:cNvSpPr/>
          <p:nvPr/>
        </p:nvSpPr>
        <p:spPr>
          <a:xfrm>
            <a:off x="1079104" y="2695228"/>
            <a:ext cx="4680520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6191672" y="2695228"/>
            <a:ext cx="4680520" cy="468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2312352" y="3415308"/>
            <a:ext cx="3888432" cy="324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039544" y="6367636"/>
            <a:ext cx="64807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367136" y="5935588"/>
            <a:ext cx="338437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Group 16"/>
          <p:cNvGrpSpPr/>
          <p:nvPr/>
        </p:nvGrpSpPr>
        <p:grpSpPr>
          <a:xfrm rot="0"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16"/>
          <p:cNvGrpSpPr/>
          <p:nvPr/>
        </p:nvGrpSpPr>
        <p:grpSpPr>
          <a:xfrm rot="0"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16"/>
          <p:cNvGrpSpPr/>
          <p:nvPr/>
        </p:nvGrpSpPr>
        <p:grpSpPr>
          <a:xfrm rot="0"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48" name="직사각형 31"/>
          <p:cNvSpPr/>
          <p:nvPr/>
        </p:nvSpPr>
        <p:spPr>
          <a:xfrm>
            <a:off x="7343800" y="6439644"/>
            <a:ext cx="151216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Group 16"/>
          <p:cNvGrpSpPr/>
          <p:nvPr/>
        </p:nvGrpSpPr>
        <p:grpSpPr>
          <a:xfrm rot="0"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roup 16"/>
          <p:cNvGrpSpPr/>
          <p:nvPr/>
        </p:nvGrpSpPr>
        <p:grpSpPr>
          <a:xfrm rot="0">
            <a:off x="16026054" y="2837299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6" name="TextBox 19"/>
          <p:cNvSpPr txBox="1"/>
          <p:nvPr/>
        </p:nvSpPr>
        <p:spPr>
          <a:xfrm>
            <a:off x="1770989" y="1399084"/>
            <a:ext cx="12485578" cy="89644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주요기능 사이드바 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업데이트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5400" b="1" spc="-340">
                <a:solidFill>
                  <a:srgbClr val="800080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 spc="-340">
              <a:solidFill>
                <a:srgbClr val="800080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17" name="Freeform 32"/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34"/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13248456" y="4788527"/>
            <a:ext cx="4675448" cy="2012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 spc="-91">
                <a:solidFill>
                  <a:srgbClr val="373737"/>
                </a:solidFill>
              </a:rPr>
              <a:t>쿠키를 이용해 저장</a:t>
            </a:r>
            <a:endParaRPr lang="ko-KR" altLang="en-US" sz="29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</a:t>
            </a:r>
            <a:r>
              <a:rPr lang="ko-KR" altLang="en-US" sz="2900" b="1" spc="-91">
                <a:solidFill>
                  <a:srgbClr val="373737"/>
                </a:solidFill>
              </a:rPr>
              <a:t> 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endParaRPr lang="ko-KR" altLang="en-US" sz="2900" b="1" spc="-91">
              <a:solidFill>
                <a:srgbClr val="373737"/>
              </a:solidFill>
            </a:endParaRPr>
          </a:p>
        </p:txBody>
      </p:sp>
      <p:sp>
        <p:nvSpPr>
          <p:cNvPr id="20" name="Freeform 32"/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34"/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5044615" y="5143500"/>
            <a:ext cx="4459424" cy="1342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endParaRPr lang="en-US" altLang="ko-KR" sz="29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 </a:t>
            </a:r>
            <a:r>
              <a:rPr lang="ko-KR" altLang="en-US" sz="2900" b="1" spc="-91">
                <a:solidFill>
                  <a:srgbClr val="373737"/>
                </a:solidFill>
              </a:rPr>
              <a:t>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endParaRPr lang="ko-KR" altLang="en-US" sz="2900" b="1" spc="-91">
              <a:solidFill>
                <a:srgbClr val="373737"/>
              </a:solidFill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935088" y="3487316"/>
            <a:ext cx="3816424" cy="5616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9720064" y="3487316"/>
            <a:ext cx="3240360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38" name="TextBox 16"/>
          <p:cNvSpPr txBox="1"/>
          <p:nvPr/>
        </p:nvSpPr>
        <p:spPr>
          <a:xfrm>
            <a:off x="1055271" y="3091685"/>
            <a:ext cx="3192185" cy="6706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-Newbie</a:t>
            </a:r>
          </a:p>
        </p:txBody>
      </p:sp>
      <p:sp>
        <p:nvSpPr>
          <p:cNvPr id="39" name="TextBox 16"/>
          <p:cNvSpPr txBox="1"/>
          <p:nvPr/>
        </p:nvSpPr>
        <p:spPr>
          <a:xfrm>
            <a:off x="1055271" y="5143500"/>
            <a:ext cx="3048169" cy="6762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-User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95328" y="7059527"/>
            <a:ext cx="1872208" cy="301768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/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0" name="TextBox 16"/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>
                <a:solidFill>
                  <a:srgbClr val="373737"/>
                </a:solidFill>
              </a:rPr>
              <a:t>Enum </a:t>
            </a:r>
            <a:r>
              <a:rPr lang="ko-KR" altLang="en-US" sz="3000" b="1" spc="-91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52" name="TextBox 34"/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57" name="직사각형 31"/>
          <p:cNvSpPr/>
          <p:nvPr/>
        </p:nvSpPr>
        <p:spPr>
          <a:xfrm>
            <a:off x="3023319" y="6930200"/>
            <a:ext cx="2085393" cy="3312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31"/>
          <p:cNvSpPr/>
          <p:nvPr/>
        </p:nvSpPr>
        <p:spPr>
          <a:xfrm>
            <a:off x="5327576" y="7015707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6AD42A7-0EEF-49F2-9BF9-0C12E50DC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128" y="4091452"/>
            <a:ext cx="11635994" cy="759571"/>
          </a:xfrm>
          <a:prstGeom prst="rect">
            <a:avLst/>
          </a:prstGeom>
        </p:spPr>
      </p:pic>
      <p:sp>
        <p:nvSpPr>
          <p:cNvPr id="56" name="직사각형 31"/>
          <p:cNvSpPr/>
          <p:nvPr/>
        </p:nvSpPr>
        <p:spPr>
          <a:xfrm>
            <a:off x="1067847" y="3963486"/>
            <a:ext cx="12172009" cy="10359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45C251-B5E4-4BF5-9443-6D04D2383D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353" y="5986198"/>
            <a:ext cx="12512151" cy="704707"/>
          </a:xfrm>
          <a:prstGeom prst="rect">
            <a:avLst/>
          </a:prstGeom>
        </p:spPr>
      </p:pic>
      <p:sp>
        <p:nvSpPr>
          <p:cNvPr id="55" name="직사각형 31"/>
          <p:cNvSpPr/>
          <p:nvPr/>
        </p:nvSpPr>
        <p:spPr>
          <a:xfrm>
            <a:off x="1021802" y="5880836"/>
            <a:ext cx="12946734" cy="94400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8E40ED-CBC9-4BE6-8F03-03516C999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8636" y="4242816"/>
            <a:ext cx="2170583" cy="2095735"/>
          </a:xfrm>
          <a:prstGeom prst="rect">
            <a:avLst/>
          </a:prstGeom>
        </p:spPr>
      </p:pic>
      <p:sp>
        <p:nvSpPr>
          <p:cNvPr id="30" name="직사각형 31">
            <a:extLst>
              <a:ext uri="{FF2B5EF4-FFF2-40B4-BE49-F238E27FC236}">
                <a16:creationId xmlns:a16="http://schemas.microsoft.com/office/drawing/2014/main" id="{53DB8D78-C32B-4E50-9774-D39E1A9F966F}"/>
              </a:ext>
            </a:extLst>
          </p:cNvPr>
          <p:cNvSpPr/>
          <p:nvPr/>
        </p:nvSpPr>
        <p:spPr>
          <a:xfrm>
            <a:off x="14268055" y="3920916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TextBox 16">
            <a:extLst>
              <a:ext uri="{FF2B5EF4-FFF2-40B4-BE49-F238E27FC236}">
                <a16:creationId xmlns:a16="http://schemas.microsoft.com/office/drawing/2014/main" id="{B8A7CE4F-0321-42AD-8B23-2F923E5B6BD6}"/>
              </a:ext>
            </a:extLst>
          </p:cNvPr>
          <p:cNvSpPr txBox="1"/>
          <p:nvPr/>
        </p:nvSpPr>
        <p:spPr>
          <a:xfrm>
            <a:off x="13801050" y="3091475"/>
            <a:ext cx="3048169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-ADMIN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21" name="Freeform 32"/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메인 </a:t>
            </a:r>
            <a:r>
              <a:rPr lang="en-US" altLang="ko-KR" sz="3000" b="1" spc="-91">
                <a:solidFill>
                  <a:srgbClr val="373737"/>
                </a:solidFill>
              </a:rPr>
              <a:t>content</a:t>
            </a:r>
            <a:r>
              <a:rPr lang="ko-KR" altLang="en-US" sz="3000" b="1" spc="-91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647056" y="2335188"/>
            <a:ext cx="10585176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2015208" y="4279404"/>
            <a:ext cx="2592287" cy="460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3160" y="2695228"/>
            <a:ext cx="6792273" cy="2172003"/>
          </a:xfrm>
          <a:prstGeom prst="rect">
            <a:avLst/>
          </a:prstGeom>
        </p:spPr>
      </p:pic>
      <p:sp>
        <p:nvSpPr>
          <p:cNvPr id="6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2790335" y="749055"/>
            <a:ext cx="10072520" cy="898769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무한 스크롤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492955" y="6022733"/>
            <a:ext cx="6858956" cy="3153215"/>
          </a:xfrm>
          <a:prstGeom prst="rect">
            <a:avLst/>
          </a:prstGeom>
        </p:spPr>
      </p:pic>
      <p:sp>
        <p:nvSpPr>
          <p:cNvPr id="9" name="직사각형 31"/>
          <p:cNvSpPr/>
          <p:nvPr/>
        </p:nvSpPr>
        <p:spPr>
          <a:xfrm>
            <a:off x="1367135" y="2551212"/>
            <a:ext cx="7200800" cy="24482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31"/>
          <p:cNvSpPr/>
          <p:nvPr/>
        </p:nvSpPr>
        <p:spPr>
          <a:xfrm>
            <a:off x="1295128" y="5935588"/>
            <a:ext cx="7344816" cy="33843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11" name=""/>
          <p:cNvCxnSpPr>
            <a:stCxn id="9" idx="2"/>
            <a:endCxn id="10" idx="0"/>
          </p:cNvCxnSpPr>
          <p:nvPr/>
        </p:nvCxnSpPr>
        <p:spPr>
          <a:xfrm rot="16200000" flipH="1">
            <a:off x="4499484" y="5467536"/>
            <a:ext cx="93610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32"/>
          <p:cNvSpPr/>
          <p:nvPr/>
        </p:nvSpPr>
        <p:spPr>
          <a:xfrm>
            <a:off x="10296128" y="3052164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3" name="TextBox 34"/>
          <p:cNvSpPr txBox="1"/>
          <p:nvPr/>
        </p:nvSpPr>
        <p:spPr>
          <a:xfrm>
            <a:off x="9489402" y="3052164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27133" y="5143500"/>
            <a:ext cx="4133491" cy="26955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전체 데이터를 가져와 스크롤 내릴씨 페이지별로 하나씩 가져와 노출합니다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지도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이용하고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1" name="직사각형 31"/>
          <p:cNvSpPr/>
          <p:nvPr/>
        </p:nvSpPr>
        <p:spPr>
          <a:xfrm>
            <a:off x="1151112" y="2911252"/>
            <a:ext cx="10441160" cy="4824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31"/>
          <p:cNvSpPr/>
          <p:nvPr/>
        </p:nvSpPr>
        <p:spPr>
          <a:xfrm>
            <a:off x="1079104" y="7951812"/>
            <a:ext cx="10513168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269365" y="1376417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검색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2303240" y="2623220"/>
            <a:ext cx="4824536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2159224" y="5719564"/>
            <a:ext cx="2664296" cy="4248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>
                <a:solidFill>
                  <a:srgbClr val="373737"/>
                </a:solidFill>
              </a:rPr>
              <a:t>Main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3480" y="4842453"/>
            <a:ext cx="4860710" cy="51975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26" idx="2"/>
            <a:endCxn id="30" idx="0"/>
          </p:cNvCxnSpPr>
          <p:nvPr/>
        </p:nvCxnSpPr>
        <p:spPr>
          <a:xfrm>
            <a:off x="5255568" y="4135388"/>
            <a:ext cx="1548172" cy="432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30" idx="1"/>
          </p:cNvCxnSpPr>
          <p:nvPr/>
        </p:nvCxnSpPr>
        <p:spPr>
          <a:xfrm>
            <a:off x="2986644" y="6428429"/>
            <a:ext cx="1044788" cy="911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31"/>
          <p:cNvSpPr/>
          <p:nvPr/>
        </p:nvSpPr>
        <p:spPr>
          <a:xfrm>
            <a:off x="143000" y="2911252"/>
            <a:ext cx="10225136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647056" y="4711452"/>
            <a:ext cx="2304256" cy="3744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4031432" y="4567436"/>
            <a:ext cx="5544616" cy="5544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/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16"/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 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API(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인증 후 비밀번호 재설정</a:t>
            </a:r>
          </a:p>
        </p:txBody>
      </p:sp>
      <p:sp>
        <p:nvSpPr>
          <p:cNvPr id="42" name="직사각형 31"/>
          <p:cNvSpPr/>
          <p:nvPr/>
        </p:nvSpPr>
        <p:spPr>
          <a:xfrm>
            <a:off x="12456368" y="28392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31"/>
          <p:cNvSpPr/>
          <p:nvPr/>
        </p:nvSpPr>
        <p:spPr>
          <a:xfrm>
            <a:off x="3599384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11016208" y="26952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1016208" y="4783460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2231232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1088216" y="62956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27863" y="462980"/>
            <a:ext cx="10072520" cy="8974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마이페이지 </a:t>
            </a:r>
            <a:endParaRPr kumimoji="1" lang="ko-KR" altLang="en-US" sz="5400" b="1" spc="-340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0" name="TextBox 16"/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>
                <a:solidFill>
                  <a:srgbClr val="373737"/>
                </a:solidFill>
              </a:rPr>
              <a:t> – </a:t>
            </a:r>
            <a:r>
              <a:rPr lang="ko-KR" altLang="en-US" sz="3000" b="1" spc="-91">
                <a:solidFill>
                  <a:srgbClr val="373737"/>
                </a:solidFill>
              </a:rPr>
              <a:t>기입한 정보로 수정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>
                <a:solidFill>
                  <a:srgbClr val="373737"/>
                </a:solidFill>
              </a:rPr>
              <a:t>+ </a:t>
            </a:r>
            <a:r>
              <a:rPr lang="ko-KR" altLang="en-US" sz="3000" b="1" spc="-91">
                <a:solidFill>
                  <a:srgbClr val="373737"/>
                </a:solidFill>
              </a:rPr>
              <a:t>상세사유 기입 후 탈퇴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작성한 문의 내용 이동</a:t>
            </a:r>
          </a:p>
        </p:txBody>
      </p:sp>
      <p:sp>
        <p:nvSpPr>
          <p:cNvPr id="27" name="직사각형 31"/>
          <p:cNvSpPr/>
          <p:nvPr/>
        </p:nvSpPr>
        <p:spPr>
          <a:xfrm>
            <a:off x="1295128" y="1975148"/>
            <a:ext cx="6624736" cy="698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8135888" y="1975148"/>
            <a:ext cx="8136904" cy="237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8135888" y="4567436"/>
            <a:ext cx="8136904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1"/>
          <p:cNvSpPr/>
          <p:nvPr/>
        </p:nvSpPr>
        <p:spPr>
          <a:xfrm>
            <a:off x="2735288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399584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직선 화살표 연결선 32"/>
          <p:cNvCxnSpPr>
            <a:stCxn id="31" idx="0"/>
            <a:endCxn id="28" idx="1"/>
          </p:cNvCxnSpPr>
          <p:nvPr/>
        </p:nvCxnSpPr>
        <p:spPr>
          <a:xfrm rot="5400000" flipH="1" flipV="1">
            <a:off x="3275348" y="3235288"/>
            <a:ext cx="4932548" cy="47885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32" idx="0"/>
            <a:endCxn id="29" idx="1"/>
          </p:cNvCxnSpPr>
          <p:nvPr/>
        </p:nvCxnSpPr>
        <p:spPr>
          <a:xfrm rot="5400000" flipH="1" flipV="1">
            <a:off x="5759624" y="5719564"/>
            <a:ext cx="2628292" cy="212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/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상품등록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필수 입력 사항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이미지 미리보기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4. </a:t>
            </a:r>
            <a:r>
              <a:rPr lang="ko-KR" altLang="en-US" sz="3000" b="1" spc="-91">
                <a:solidFill>
                  <a:srgbClr val="373737"/>
                </a:solidFill>
              </a:rPr>
              <a:t>상품 등록 할 때는 저장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읽어오고 수정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47" name="직사각형 31"/>
          <p:cNvSpPr/>
          <p:nvPr/>
        </p:nvSpPr>
        <p:spPr>
          <a:xfrm>
            <a:off x="647056" y="3703340"/>
            <a:ext cx="6120680" cy="6192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31"/>
          <p:cNvSpPr/>
          <p:nvPr/>
        </p:nvSpPr>
        <p:spPr>
          <a:xfrm>
            <a:off x="7127776" y="3991372"/>
            <a:ext cx="4752528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31"/>
          <p:cNvSpPr/>
          <p:nvPr/>
        </p:nvSpPr>
        <p:spPr>
          <a:xfrm>
            <a:off x="9576048" y="9103940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31"/>
          <p:cNvSpPr/>
          <p:nvPr/>
        </p:nvSpPr>
        <p:spPr>
          <a:xfrm>
            <a:off x="1079104" y="2479204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3" name="Group 16"/>
          <p:cNvGrpSpPr/>
          <p:nvPr/>
        </p:nvGrpSpPr>
        <p:grpSpPr>
          <a:xfrm>
            <a:off x="10337422" y="8525931"/>
            <a:ext cx="678786" cy="794033"/>
            <a:chOff x="0" y="-47625"/>
            <a:chExt cx="178775" cy="209128"/>
          </a:xfrm>
        </p:grpSpPr>
        <p:sp>
          <p:nvSpPr>
            <p:cNvPr id="4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/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>
            <a:stCxn id="44" idx="3"/>
          </p:cNvCxnSpPr>
          <p:nvPr/>
        </p:nvCxnSpPr>
        <p:spPr>
          <a:xfrm>
            <a:off x="2015208" y="3127276"/>
            <a:ext cx="4308185" cy="92254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상품관리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전체 상품 노출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기간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상품명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검색으로 관리 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44" name="직사각형 31"/>
          <p:cNvSpPr/>
          <p:nvPr/>
        </p:nvSpPr>
        <p:spPr>
          <a:xfrm>
            <a:off x="1007096" y="2911252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43000" y="4135388"/>
            <a:ext cx="1224136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615608" y="4351412"/>
            <a:ext cx="64807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Group 16"/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/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167823" y="1079099"/>
            <a:ext cx="10072520" cy="9021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알림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경고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 spc="-340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알림 창은 단순 확인 기능 모달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확인 후 로직이 실행되는 모달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  <p:sp>
        <p:nvSpPr>
          <p:cNvPr id="17" name="직사각형 31"/>
          <p:cNvSpPr/>
          <p:nvPr/>
        </p:nvSpPr>
        <p:spPr>
          <a:xfrm>
            <a:off x="1079104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31"/>
          <p:cNvSpPr/>
          <p:nvPr/>
        </p:nvSpPr>
        <p:spPr>
          <a:xfrm>
            <a:off x="9792072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1871192" y="45425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cxnSp>
        <p:nvCxnSpPr>
          <p:cNvPr id="20" name="직선 화살표 연결선 19"/>
          <p:cNvCxnSpPr>
            <a:stCxn id="24" idx="3"/>
            <a:endCxn id="25" idx="1"/>
          </p:cNvCxnSpPr>
          <p:nvPr/>
        </p:nvCxnSpPr>
        <p:spPr>
          <a:xfrm>
            <a:off x="8783960" y="514350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32"/>
          <p:cNvSpPr/>
          <p:nvPr/>
        </p:nvSpPr>
        <p:spPr>
          <a:xfrm>
            <a:off x="6047656" y="7857069"/>
            <a:ext cx="7187825" cy="2429931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6"/>
          <p:cNvSpPr txBox="1"/>
          <p:nvPr/>
        </p:nvSpPr>
        <p:spPr>
          <a:xfrm>
            <a:off x="6407696" y="8735200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1 .</a:t>
            </a:r>
            <a:r>
              <a:rPr lang="ko-KR" altLang="en-US" sz="3000" b="1" spc="-91">
                <a:solidFill>
                  <a:srgbClr val="373737"/>
                </a:solidFill>
              </a:rPr>
              <a:t>주문할 상품 체크 후 주문하기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결제 창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포트원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결제</a:t>
            </a:r>
          </a:p>
        </p:txBody>
      </p:sp>
      <p:sp>
        <p:nvSpPr>
          <p:cNvPr id="23" name="TextBox 34"/>
          <p:cNvSpPr txBox="1"/>
          <p:nvPr/>
        </p:nvSpPr>
        <p:spPr>
          <a:xfrm>
            <a:off x="6551712" y="8023820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4" name="직사각형 31"/>
          <p:cNvSpPr/>
          <p:nvPr/>
        </p:nvSpPr>
        <p:spPr>
          <a:xfrm>
            <a:off x="1007096" y="2767236"/>
            <a:ext cx="7776864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5" name="직사각형 31"/>
          <p:cNvSpPr/>
          <p:nvPr/>
        </p:nvSpPr>
        <p:spPr>
          <a:xfrm>
            <a:off x="9504040" y="2587216"/>
            <a:ext cx="6768752" cy="511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>
            <a:off x="16056768" y="197320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pic>
        <p:nvPicPr>
          <p:cNvPr id="28" name="그림 27">
            <a:extLst>
              <a:ext uri="{FF2B5EF4-FFF2-40B4-BE49-F238E27FC236}">
                <a16:creationId xmlns:a16="http://schemas.microsoft.com/office/drawing/2014/main" id="{38009712-6093-445C-9F50-D19B48BB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626" y="3061924"/>
            <a:ext cx="6474254" cy="416315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966ECDE-E0E2-43B8-8721-B996515142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9715" y="3053667"/>
            <a:ext cx="5763429" cy="42487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0" name="Freeform 32"/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16"/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구매 이후 상품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결제 완료된 상품은 품절 표기 및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입찰 갱신 불가능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86118F-C029-4BB3-AD98-7D6F9CACB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288" y="3469568"/>
            <a:ext cx="6148112" cy="5409053"/>
          </a:xfrm>
          <a:prstGeom prst="rect">
            <a:avLst/>
          </a:prstGeom>
        </p:spPr>
      </p:pic>
      <p:sp>
        <p:nvSpPr>
          <p:cNvPr id="13" name="직사각형 31"/>
          <p:cNvSpPr/>
          <p:nvPr/>
        </p:nvSpPr>
        <p:spPr>
          <a:xfrm>
            <a:off x="5975648" y="3487316"/>
            <a:ext cx="57606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31"/>
          <p:cNvSpPr/>
          <p:nvPr/>
        </p:nvSpPr>
        <p:spPr>
          <a:xfrm>
            <a:off x="7629239" y="8095830"/>
            <a:ext cx="1296144" cy="5040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그림 100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/>
        </p:nvGraphicFramePr>
        <p:xfrm>
          <a:off x="884906" y="3162301"/>
          <a:ext cx="16490636" cy="4213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결제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지도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우편주소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문자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메일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소셜 로그인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(API),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입찰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실시간 그래프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입찰목록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결제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환불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구매 이력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상품등록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수정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조회수 추가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업데이트 상품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최근 본 상품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고객센터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댓글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채팅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알림 창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/ 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여러 편의성 개선 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21" name="Freeform 32"/>
          <p:cNvSpPr/>
          <p:nvPr/>
        </p:nvSpPr>
        <p:spPr>
          <a:xfrm>
            <a:off x="11970035" y="2185109"/>
            <a:ext cx="5364207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16"/>
          <p:cNvSpPr txBox="1"/>
          <p:nvPr/>
        </p:nvSpPr>
        <p:spPr>
          <a:xfrm>
            <a:off x="12043849" y="4190523"/>
            <a:ext cx="7868258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취소 완료 출력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5877CC-E6D7-48F4-8C54-005ABA26E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1" y="3909267"/>
            <a:ext cx="5544324" cy="4248743"/>
          </a:xfrm>
          <a:prstGeom prst="rect">
            <a:avLst/>
          </a:prstGeom>
        </p:spPr>
      </p:pic>
      <p:sp>
        <p:nvSpPr>
          <p:cNvPr id="24" name="직사각형 31"/>
          <p:cNvSpPr/>
          <p:nvPr/>
        </p:nvSpPr>
        <p:spPr>
          <a:xfrm>
            <a:off x="4725351" y="3914325"/>
            <a:ext cx="100811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4" name="Group 16"/>
          <p:cNvGrpSpPr/>
          <p:nvPr/>
        </p:nvGrpSpPr>
        <p:grpSpPr>
          <a:xfrm>
            <a:off x="5166908" y="3153183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D20EB4CB-8659-4655-8408-E5B44A189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992" y="4057404"/>
            <a:ext cx="5410955" cy="4134427"/>
          </a:xfrm>
          <a:prstGeom prst="rect">
            <a:avLst/>
          </a:prstGeom>
        </p:spPr>
      </p:pic>
      <p:sp>
        <p:nvSpPr>
          <p:cNvPr id="25" name="직사각형 31"/>
          <p:cNvSpPr/>
          <p:nvPr/>
        </p:nvSpPr>
        <p:spPr>
          <a:xfrm>
            <a:off x="10143458" y="3997977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0947875" y="3350583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27" idx="3"/>
            <a:endCxn id="29" idx="1"/>
          </p:cNvCxnSpPr>
          <p:nvPr/>
        </p:nvCxnSpPr>
        <p:spPr>
          <a:xfrm rot="5400000" flipH="1" flipV="1">
            <a:off x="1403140" y="3523320"/>
            <a:ext cx="2736304" cy="223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8" idx="3"/>
            <a:endCxn id="30" idx="1"/>
          </p:cNvCxnSpPr>
          <p:nvPr/>
        </p:nvCxnSpPr>
        <p:spPr>
          <a:xfrm>
            <a:off x="1583160" y="6727676"/>
            <a:ext cx="2304256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/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5" name="TextBox 16"/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으로 분류하고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문의사항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431032" y="571956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59024" y="643964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3887416" y="298326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3887416" y="66556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24" name="TextBox 16"/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공지작성 이동시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관리자는 공지작성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유저는 문의작성 페이지 이동</a:t>
            </a: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제목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5" name="직사각형 31"/>
          <p:cNvSpPr/>
          <p:nvPr/>
        </p:nvSpPr>
        <p:spPr>
          <a:xfrm>
            <a:off x="4319464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463480" y="946398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</a:p>
        </p:txBody>
      </p:sp>
      <p:sp>
        <p:nvSpPr>
          <p:cNvPr id="9" name="TextBox 16"/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>
                <a:solidFill>
                  <a:srgbClr val="373737"/>
                </a:solidFill>
              </a:rPr>
              <a:t>.+</a:t>
            </a:r>
            <a:r>
              <a:rPr lang="ko-KR" altLang="en-US" sz="3000" b="1" spc="-91">
                <a:solidFill>
                  <a:srgbClr val="373737"/>
                </a:solidFill>
              </a:rPr>
              <a:t>관리자도 삭제 가능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 관리자만 가능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삭제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23" name="Group 16"/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27" name="직사각형 31"/>
          <p:cNvSpPr/>
          <p:nvPr/>
        </p:nvSpPr>
        <p:spPr>
          <a:xfrm>
            <a:off x="8531932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1007096" y="629562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1007096" y="8527876"/>
            <a:ext cx="10801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863080" y="7015708"/>
            <a:ext cx="9001000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14" name="Group 16"/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>
                  <a:solidFill>
                    <a:srgbClr val="373737"/>
                  </a:solidFill>
                </a:rPr>
                <a:t>1</a:t>
              </a:r>
              <a:r>
                <a:rPr lang="ko-KR" altLang="en-US" sz="2499" b="1">
                  <a:solidFill>
                    <a:srgbClr val="373737"/>
                  </a:solidFill>
                </a:rPr>
                <a:t>인 가구 위한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반려동물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고객센터를 활용한 피드백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2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그래프와 시간을 보며 경쟁하는 시스템</a:t>
              </a: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980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>
              <a:solidFill>
                <a:schemeClr val="tx1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4" y="8156009"/>
            <a:ext cx="7860030" cy="13213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>
                <a:solidFill>
                  <a:schemeClr val="tx1"/>
                </a:solidFill>
                <a:latin typeface="G마켓 산스 TTF Medium"/>
                <a:ea typeface="G마켓 산스 TTF Medium"/>
              </a:rPr>
              <a:t>특이한 반려동물 입양하며 이색 온라인 쇼핑몰 이용으로 수요 증가</a:t>
            </a:r>
            <a:endParaRPr lang="en-US" sz="3728" b="1" spc="-249">
              <a:solidFill>
                <a:schemeClr val="tx1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0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005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>
              <a:solidFill>
                <a:schemeClr val="tx1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개인 기능 완성도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최초 설계의 구현 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>
                <a:solidFill>
                  <a:srgbClr val="373737"/>
                </a:solidFill>
              </a:rPr>
              <a:t>UI </a:t>
            </a:r>
            <a:endParaRPr lang="en-US" sz="2976" spc="-199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>
                  <a:solidFill>
                    <a:srgbClr val="000000"/>
                  </a:solidFill>
                </a:rPr>
                <a:t>, </a:t>
              </a:r>
              <a:r>
                <a:rPr lang="ko-KR" altLang="en-US" sz="2499" b="1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경매 시스템에 맞춰 선 결제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및 다른 사이트의 가격 비교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추가로 무의미한 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>
                  <a:solidFill>
                    <a:srgbClr val="000000"/>
                  </a:solidFill>
                </a:rPr>
                <a:t> </a:t>
              </a:r>
              <a:r>
                <a:rPr lang="ko-KR" altLang="en-US" sz="2499" b="1">
                  <a:solidFill>
                    <a:srgbClr val="000000"/>
                  </a:solidFill>
                </a:rPr>
                <a:t>방지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가지고 있는 기능들의 완성도가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높아지면 반려동물의 추가적인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상품의 카테고리 증가함으로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한사이트 내에서 모든 것을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다 구매할 수 있게 해</a:t>
              </a: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7916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chemeClr val="tx1"/>
              </a:solidFill>
            </a:endParaRPr>
          </a:p>
        </p:txBody>
      </p: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7A4F004-4136-48BB-83BA-E5A0056B789D}"/>
              </a:ext>
            </a:extLst>
          </p:cNvPr>
          <p:cNvSpPr/>
          <p:nvPr/>
        </p:nvSpPr>
        <p:spPr>
          <a:xfrm>
            <a:off x="7981950" y="2449234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12" name="그림 16">
            <a:extLst>
              <a:ext uri="{FF2B5EF4-FFF2-40B4-BE49-F238E27FC236}">
                <a16:creationId xmlns:a16="http://schemas.microsoft.com/office/drawing/2014/main" id="{5DF2276C-50CC-487F-9210-095A97EF6B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48650" y="2813159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그림 10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1664280" y="4207396"/>
            <a:ext cx="4680522" cy="3528392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35816" y="5143500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382790" y="8396536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395667" y="8671892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539683" y="2551212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</a:p>
          <a:p>
            <a:pPr algn="ctr">
              <a:defRPr/>
            </a:pP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52" name="TextBox 6"/>
          <p:cNvSpPr txBox="1"/>
          <p:nvPr/>
        </p:nvSpPr>
        <p:spPr>
          <a:xfrm>
            <a:off x="1409680" y="635472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583160" y="1614887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7127776" y="4639444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7559824" y="5670352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 증가에 따라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 반려동물 입양이 활발해지면서 다양한 종류의 반려동물에 대한 관심도 증가하고 있습니다.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특히, 파충류 입양의 비율이 높아짐에 따라 기존의 입양 방식과는 ‘</a:t>
            </a:r>
            <a:r>
              <a:rPr lang="en-US" altLang="ko-KR" sz="2600" b="1">
                <a:solidFill>
                  <a:srgbClr val="1B1760"/>
                </a:solidFill>
                <a:latin typeface="G마켓 산스 TTF Medium"/>
                <a:ea typeface="G마켓 산스 TTF Medium"/>
              </a:rPr>
              <a:t>차별화된 실시간 경매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 도입하는 방안을 구상하게 되었습니다.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많은 분들이 원하는 반려동물을 실시간으로 입양할 수 있도록 하는 것을 목표로 하고 있습니다.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1511152" y="2881437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5656" y="3385964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87216" y="497014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분석 및 화면 설계</a:t>
            </a:r>
            <a:endParaRPr lang="en-US" altLang="ko-KR" sz="2976" b="1" spc="-199">
              <a:solidFill>
                <a:srgbClr val="373737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7216" y="6554316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altLang="ko-KR" sz="4100" b="1" spc="-199">
                <a:solidFill>
                  <a:srgbClr val="373737"/>
                </a:solidFill>
                <a:latin typeface="HY강B"/>
                <a:ea typeface="HY강B"/>
              </a:rPr>
              <a:t>Programing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983845" y="8138492"/>
            <a:ext cx="7406375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287511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4" name="직사각형 26"/>
          <p:cNvSpPr/>
          <p:nvPr/>
        </p:nvSpPr>
        <p:spPr>
          <a:xfrm>
            <a:off x="287511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5" name="직사각형 26"/>
          <p:cNvSpPr/>
          <p:nvPr/>
        </p:nvSpPr>
        <p:spPr>
          <a:xfrm>
            <a:off x="287511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6" name="직사각형 26"/>
          <p:cNvSpPr/>
          <p:nvPr/>
        </p:nvSpPr>
        <p:spPr>
          <a:xfrm>
            <a:off x="295131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그림 10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1930</ep:Words>
  <ep:PresentationFormat>사용자 지정</ep:PresentationFormat>
  <ep:Paragraphs>225</ep:Paragraphs>
  <ep:Slides>47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ep:HeadingPairs>
  <ep:TitlesOfParts>
    <vt:vector size="48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2024-09-09T00:47:21.000</dcterms:created>
  <dc:creator>tj-bu-707-16</dc:creator>
  <cp:lastModifiedBy>yeop1</cp:lastModifiedBy>
  <dcterms:modified xsi:type="dcterms:W3CDTF">2024-09-14T07:59:00.997</dcterms:modified>
  <cp:revision>58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